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AE5"/>
    <a:srgbClr val="151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018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298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93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4672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02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537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990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554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28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89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87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64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469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18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991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12/10/2022</a:t>
            </a:fld>
            <a:endParaRPr lang="en-US" dirty="0"/>
          </a:p>
        </p:txBody>
      </p:sp>
    </p:spTree>
    <p:extLst>
      <p:ext uri="{BB962C8B-B14F-4D97-AF65-F5344CB8AC3E}">
        <p14:creationId xmlns:p14="http://schemas.microsoft.com/office/powerpoint/2010/main" val="211559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261803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915478" y="371061"/>
            <a:ext cx="8827673" cy="6188764"/>
          </a:xfrm>
        </p:spPr>
        <p:txBody>
          <a:bodyPr/>
          <a:lstStyle/>
          <a:p>
            <a:endParaRPr lang="en-US" dirty="0" smtClean="0"/>
          </a:p>
          <a:p>
            <a:endParaRPr lang="en-US" dirty="0"/>
          </a:p>
          <a:p>
            <a:endParaRPr lang="en-US" dirty="0" smtClean="0"/>
          </a:p>
        </p:txBody>
      </p:sp>
      <p:graphicFrame>
        <p:nvGraphicFramePr>
          <p:cNvPr id="7" name="Таблица 6"/>
          <p:cNvGraphicFramePr>
            <a:graphicFrameLocks noGrp="1"/>
          </p:cNvGraphicFramePr>
          <p:nvPr>
            <p:extLst>
              <p:ext uri="{D42A27DB-BD31-4B8C-83A1-F6EECF244321}">
                <p14:modId xmlns:p14="http://schemas.microsoft.com/office/powerpoint/2010/main" val="1662635291"/>
              </p:ext>
            </p:extLst>
          </p:nvPr>
        </p:nvGraphicFramePr>
        <p:xfrm>
          <a:off x="3264513" y="1488547"/>
          <a:ext cx="7301949" cy="3899408"/>
        </p:xfrm>
        <a:graphic>
          <a:graphicData uri="http://schemas.openxmlformats.org/drawingml/2006/table">
            <a:tbl>
              <a:tblPr/>
              <a:tblGrid>
                <a:gridCol w="7301949">
                  <a:extLst>
                    <a:ext uri="{9D8B030D-6E8A-4147-A177-3AD203B41FA5}">
                      <a16:colId xmlns="" xmlns:a16="http://schemas.microsoft.com/office/drawing/2014/main" val="2370123568"/>
                    </a:ext>
                  </a:extLst>
                </a:gridCol>
              </a:tblGrid>
              <a:tr h="3810659">
                <a:tc>
                  <a:txBody>
                    <a:bodyPr/>
                    <a:lstStyle/>
                    <a:p>
                      <a:pPr algn="ctr">
                        <a:lnSpc>
                          <a:spcPct val="115000"/>
                        </a:lnSpc>
                        <a:spcAft>
                          <a:spcPts val="1000"/>
                        </a:spcAft>
                      </a:pPr>
                      <a:r>
                        <a:rPr lang="az-Latn-AZ"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Xronik koronar sindromlu xəstələrdə xəstəliyin ağırlıq dərəcəsi ilə qanda endotelin-1-in səviyyəsi arasındakı əlaqənin </a:t>
                      </a:r>
                      <a:r>
                        <a:rPr lang="az-Latn-AZ" sz="3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öyrənilməsi</a:t>
                      </a:r>
                    </a:p>
                    <a:p>
                      <a:pPr algn="ctr">
                        <a:lnSpc>
                          <a:spcPct val="115000"/>
                        </a:lnSpc>
                        <a:spcAft>
                          <a:spcPts val="1000"/>
                        </a:spcAft>
                      </a:pPr>
                      <a:endParaRPr lang="az-Latn-AZ" sz="3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 xmlns:a16="http://schemas.microsoft.com/office/drawing/2014/main" val="1762545161"/>
                  </a:ext>
                </a:extLst>
              </a:tr>
            </a:tbl>
          </a:graphicData>
        </a:graphic>
      </p:graphicFrame>
      <p:sp>
        <p:nvSpPr>
          <p:cNvPr id="10" name="Прямоугольник 9"/>
          <p:cNvSpPr/>
          <p:nvPr/>
        </p:nvSpPr>
        <p:spPr>
          <a:xfrm>
            <a:off x="7590970" y="4273510"/>
            <a:ext cx="4501215" cy="1815882"/>
          </a:xfrm>
          <a:prstGeom prst="rect">
            <a:avLst/>
          </a:prstGeom>
        </p:spPr>
        <p:txBody>
          <a:bodyPr wrap="square">
            <a:spAutoFit/>
          </a:bodyPr>
          <a:lstStyle/>
          <a:p>
            <a:r>
              <a:rPr lang="az-Latn-AZ" sz="2400" b="1" i="1" dirty="0">
                <a:latin typeface="+mj-lt"/>
                <a:ea typeface="Calibri" panose="020F0502020204030204" pitchFamily="34" charset="0"/>
              </a:rPr>
              <a:t>b.e.i</a:t>
            </a:r>
            <a:r>
              <a:rPr lang="az-Latn-AZ" sz="2400" b="1" i="1" dirty="0" smtClean="0">
                <a:latin typeface="+mj-lt"/>
                <a:ea typeface="Calibri" panose="020F0502020204030204" pitchFamily="34" charset="0"/>
              </a:rPr>
              <a:t>.</a:t>
            </a:r>
            <a:r>
              <a:rPr lang="ru-RU" sz="2400" b="1" i="1" dirty="0">
                <a:latin typeface="+mj-lt"/>
                <a:ea typeface="Calibri" panose="020F0502020204030204" pitchFamily="34" charset="0"/>
              </a:rPr>
              <a:t>;</a:t>
            </a:r>
            <a:r>
              <a:rPr lang="az-Latn-AZ" sz="2400" b="1" i="1" dirty="0" smtClean="0">
                <a:latin typeface="+mj-lt"/>
                <a:ea typeface="Calibri" panose="020F0502020204030204" pitchFamily="34" charset="0"/>
              </a:rPr>
              <a:t> </a:t>
            </a:r>
            <a:endParaRPr lang="ru-RU" sz="2400" b="1" i="1" dirty="0">
              <a:latin typeface="+mj-lt"/>
              <a:ea typeface="Calibri" panose="020F0502020204030204" pitchFamily="34" charset="0"/>
            </a:endParaRPr>
          </a:p>
          <a:p>
            <a:r>
              <a:rPr lang="az-Latn-AZ" sz="2400" b="1" i="1" dirty="0" smtClean="0">
                <a:latin typeface="+mj-lt"/>
                <a:ea typeface="Calibri" panose="020F0502020204030204" pitchFamily="34" charset="0"/>
              </a:rPr>
              <a:t>t.ü.f.d </a:t>
            </a:r>
            <a:r>
              <a:rPr lang="az-Latn-AZ" sz="2400" b="1" i="1" dirty="0">
                <a:latin typeface="+mj-lt"/>
                <a:ea typeface="Calibri" panose="020F0502020204030204" pitchFamily="34" charset="0"/>
              </a:rPr>
              <a:t>Quliyeva </a:t>
            </a:r>
            <a:r>
              <a:rPr lang="az-Latn-AZ" sz="2400" b="1" i="1" dirty="0" smtClean="0">
                <a:latin typeface="+mj-lt"/>
                <a:ea typeface="Calibri" panose="020F0502020204030204" pitchFamily="34" charset="0"/>
              </a:rPr>
              <a:t>Aytən</a:t>
            </a:r>
          </a:p>
          <a:p>
            <a:endParaRPr lang="az-Latn-AZ" sz="1600" dirty="0">
              <a:solidFill>
                <a:srgbClr val="002060"/>
              </a:solidFill>
              <a:latin typeface="+mj-lt"/>
            </a:endParaRPr>
          </a:p>
          <a:p>
            <a:endParaRPr lang="az-Latn-AZ" sz="1600" dirty="0" smtClean="0">
              <a:latin typeface="+mj-lt"/>
            </a:endParaRPr>
          </a:p>
          <a:p>
            <a:endParaRPr lang="az-Latn-AZ" sz="1600" dirty="0">
              <a:latin typeface="+mj-lt"/>
            </a:endParaRPr>
          </a:p>
          <a:p>
            <a:endParaRPr lang="ru-RU" sz="1600" dirty="0">
              <a:latin typeface="+mj-lt"/>
            </a:endParaRPr>
          </a:p>
        </p:txBody>
      </p:sp>
      <p:pic>
        <p:nvPicPr>
          <p:cNvPr id="4" name="Рисунок 3"/>
          <p:cNvPicPr>
            <a:picLocks noChangeAspect="1"/>
          </p:cNvPicPr>
          <p:nvPr/>
        </p:nvPicPr>
        <p:blipFill>
          <a:blip r:embed="rId2"/>
          <a:stretch>
            <a:fillRect/>
          </a:stretch>
        </p:blipFill>
        <p:spPr>
          <a:xfrm>
            <a:off x="191090" y="1374604"/>
            <a:ext cx="2898906" cy="28989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1757007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314" y="238539"/>
            <a:ext cx="10677298" cy="6294783"/>
          </a:xfrm>
        </p:spPr>
        <p:txBody>
          <a:bodyPr/>
          <a:lstStyle/>
          <a:p>
            <a:r>
              <a:rPr lang="en-US" dirty="0" smtClean="0"/>
              <a:t>                                                   </a:t>
            </a:r>
          </a:p>
          <a:p>
            <a:endParaRPr lang="en-US" dirty="0"/>
          </a:p>
          <a:p>
            <a:r>
              <a:rPr lang="az-Latn-AZ" b="1" dirty="0" smtClean="0"/>
              <a:t>                                                    </a:t>
            </a:r>
          </a:p>
          <a:p>
            <a:pPr algn="ctr"/>
            <a:r>
              <a:rPr lang="az-Latn-AZ" b="1" dirty="0"/>
              <a:t> </a:t>
            </a:r>
            <a:r>
              <a:rPr lang="az-Latn-AZ" b="1" dirty="0" smtClean="0"/>
              <a:t>                                                   </a:t>
            </a:r>
          </a:p>
          <a:p>
            <a:pPr algn="ctr"/>
            <a:r>
              <a:rPr lang="az-Latn-AZ" sz="2400" b="1" dirty="0" smtClean="0"/>
              <a:t>   </a:t>
            </a:r>
            <a:r>
              <a:rPr lang="az-Latn-AZ" sz="4400" b="1" dirty="0" smtClean="0">
                <a:solidFill>
                  <a:schemeClr val="tx1">
                    <a:lumMod val="95000"/>
                    <a:lumOff val="5000"/>
                  </a:schemeClr>
                </a:solidFill>
                <a:latin typeface="Times New Roman" panose="02020603050405020304" pitchFamily="18" charset="0"/>
                <a:cs typeface="Times New Roman" panose="02020603050405020304" pitchFamily="18" charset="0"/>
              </a:rPr>
              <a:t>İşin məqsədi</a:t>
            </a:r>
            <a:endParaRPr lang="ru-RU"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az-Latn-AZ" dirty="0" smtClean="0">
                <a:solidFill>
                  <a:schemeClr val="tx1"/>
                </a:solidFill>
              </a:rPr>
              <a:t> </a:t>
            </a:r>
            <a:r>
              <a:rPr lang="az-Latn-AZ" sz="3600" dirty="0" smtClean="0">
                <a:solidFill>
                  <a:schemeClr val="tx1"/>
                </a:solidFill>
                <a:latin typeface="Times New Roman" panose="02020603050405020304" pitchFamily="18" charset="0"/>
                <a:cs typeface="Times New Roman" panose="02020603050405020304" pitchFamily="18" charset="0"/>
              </a:rPr>
              <a:t>Xronik </a:t>
            </a:r>
            <a:r>
              <a:rPr lang="az-Latn-AZ" sz="3600" dirty="0">
                <a:solidFill>
                  <a:schemeClr val="tx1"/>
                </a:solidFill>
                <a:latin typeface="Times New Roman" panose="02020603050405020304" pitchFamily="18" charset="0"/>
                <a:cs typeface="Times New Roman" panose="02020603050405020304" pitchFamily="18" charset="0"/>
              </a:rPr>
              <a:t>koronar sindromlu xəstələrdə ürəyin işemik xəstəliyinin </a:t>
            </a:r>
            <a:r>
              <a:rPr lang="az-Latn-AZ" sz="3600" dirty="0" smtClean="0">
                <a:solidFill>
                  <a:schemeClr val="tx1"/>
                </a:solidFill>
                <a:latin typeface="Times New Roman" panose="02020603050405020304" pitchFamily="18" charset="0"/>
                <a:cs typeface="Times New Roman" panose="02020603050405020304" pitchFamily="18" charset="0"/>
              </a:rPr>
              <a:t>ağırlıq dərəcəsindən </a:t>
            </a:r>
            <a:r>
              <a:rPr lang="az-Latn-AZ" sz="3600" dirty="0">
                <a:solidFill>
                  <a:schemeClr val="tx1"/>
                </a:solidFill>
                <a:latin typeface="Times New Roman" panose="02020603050405020304" pitchFamily="18" charset="0"/>
                <a:cs typeface="Times New Roman" panose="02020603050405020304" pitchFamily="18" charset="0"/>
              </a:rPr>
              <a:t>asılı olaraq qanda endotelin-1-in səviyyəsinin öyrənilməsi olmuşdur</a:t>
            </a:r>
            <a:r>
              <a:rPr lang="az-Latn-AZ"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endParaRPr lang="en-US" dirty="0">
              <a:cs typeface="Arial" panose="020B0604020202020204" pitchFamily="34" charset="0"/>
            </a:endParaRPr>
          </a:p>
          <a:p>
            <a:endParaRPr lang="en-US" sz="2000" dirty="0">
              <a:cs typeface="Arial" panose="020B0604020202020204" pitchFamily="34" charset="0"/>
            </a:endParaRPr>
          </a:p>
          <a:p>
            <a:endParaRPr lang="ru-RU" dirty="0"/>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colorTemperature colorTemp="5678"/>
                    </a14:imgEffect>
                  </a14:imgLayer>
                </a14:imgProps>
              </a:ext>
            </a:extLst>
          </a:blip>
          <a:stretch>
            <a:fillRect/>
          </a:stretch>
        </p:blipFill>
        <p:spPr>
          <a:xfrm>
            <a:off x="-305253" y="0"/>
            <a:ext cx="3913832" cy="1785257"/>
          </a:xfrm>
          <a:prstGeom prst="rect">
            <a:avLst/>
          </a:prstGeom>
          <a:ln>
            <a:noFill/>
          </a:ln>
          <a:effectLst>
            <a:softEdge rad="112500"/>
          </a:effectLst>
        </p:spPr>
      </p:pic>
    </p:spTree>
    <p:extLst>
      <p:ext uri="{BB962C8B-B14F-4D97-AF65-F5344CB8AC3E}">
        <p14:creationId xmlns:p14="http://schemas.microsoft.com/office/powerpoint/2010/main" val="22962374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275771" y="609601"/>
            <a:ext cx="11571672" cy="5883964"/>
          </a:xfrm>
        </p:spPr>
        <p:txBody>
          <a:bodyPr/>
          <a:lstStyle/>
          <a:p>
            <a:r>
              <a:rPr lang="en-US" b="1" dirty="0" smtClean="0"/>
              <a:t>                                        </a:t>
            </a:r>
          </a:p>
          <a:p>
            <a:endParaRPr lang="en-US" b="1" dirty="0"/>
          </a:p>
          <a:p>
            <a:pPr algn="ctr"/>
            <a:r>
              <a:rPr lang="en-US" sz="2800" b="1" dirty="0"/>
              <a:t> </a:t>
            </a:r>
            <a:r>
              <a:rPr lang="en-US" sz="2800" b="1" dirty="0" smtClean="0"/>
              <a:t>   </a:t>
            </a:r>
            <a:r>
              <a:rPr lang="az-Latn-AZ" sz="4000" b="1" dirty="0" smtClean="0">
                <a:solidFill>
                  <a:schemeClr val="tx1"/>
                </a:solidFill>
                <a:latin typeface="Times New Roman" panose="02020603050405020304" pitchFamily="18" charset="0"/>
                <a:cs typeface="Times New Roman" panose="02020603050405020304" pitchFamily="18" charset="0"/>
              </a:rPr>
              <a:t>Material </a:t>
            </a:r>
            <a:r>
              <a:rPr lang="az-Latn-AZ" sz="4000" b="1" dirty="0">
                <a:solidFill>
                  <a:schemeClr val="tx1"/>
                </a:solidFill>
                <a:latin typeface="Times New Roman" panose="02020603050405020304" pitchFamily="18" charset="0"/>
                <a:cs typeface="Times New Roman" panose="02020603050405020304" pitchFamily="18" charset="0"/>
              </a:rPr>
              <a:t>və </a:t>
            </a:r>
            <a:r>
              <a:rPr lang="az-Latn-AZ" sz="4000" b="1" dirty="0" smtClean="0">
                <a:solidFill>
                  <a:schemeClr val="tx1"/>
                </a:solidFill>
                <a:latin typeface="Times New Roman" panose="02020603050405020304" pitchFamily="18" charset="0"/>
                <a:cs typeface="Times New Roman" panose="02020603050405020304" pitchFamily="18" charset="0"/>
              </a:rPr>
              <a:t>metodlar</a:t>
            </a:r>
            <a:endParaRPr lang="ru-RU" sz="4000" dirty="0">
              <a:solidFill>
                <a:schemeClr val="tx1"/>
              </a:solidFill>
              <a:latin typeface="Times New Roman" panose="02020603050405020304" pitchFamily="18" charset="0"/>
              <a:cs typeface="Times New Roman" panose="02020603050405020304" pitchFamily="18" charset="0"/>
            </a:endParaRPr>
          </a:p>
          <a:p>
            <a:pPr algn="ctr"/>
            <a:r>
              <a:rPr lang="az-Latn-AZ" sz="3200" dirty="0" smtClean="0">
                <a:solidFill>
                  <a:schemeClr val="tx1"/>
                </a:solidFill>
                <a:latin typeface="Times New Roman" panose="02020603050405020304" pitchFamily="18" charset="0"/>
                <a:cs typeface="Times New Roman" panose="02020603050405020304" pitchFamily="18" charset="0"/>
              </a:rPr>
              <a:t>Xronik </a:t>
            </a:r>
            <a:r>
              <a:rPr lang="az-Latn-AZ" sz="3200" dirty="0">
                <a:solidFill>
                  <a:schemeClr val="tx1"/>
                </a:solidFill>
                <a:latin typeface="Times New Roman" panose="02020603050405020304" pitchFamily="18" charset="0"/>
                <a:cs typeface="Times New Roman" panose="02020603050405020304" pitchFamily="18" charset="0"/>
              </a:rPr>
              <a:t>koronar sindromlu 58 xəstə müayinə edilmişdir (orta yaş 57,1±1,9 il). Nəzarət qrupu 25 sağlam şəxs (orta yaş 48,2±3,5 il). Xəstələr 3 qrupa bölünmüşdür: </a:t>
            </a:r>
            <a:endParaRPr lang="ru-RU" sz="3200" dirty="0">
              <a:solidFill>
                <a:schemeClr val="tx1"/>
              </a:solidFill>
              <a:latin typeface="Times New Roman" panose="02020603050405020304" pitchFamily="18" charset="0"/>
              <a:cs typeface="Times New Roman" panose="02020603050405020304" pitchFamily="18" charset="0"/>
            </a:endParaRPr>
          </a:p>
          <a:p>
            <a:pPr algn="ctr"/>
            <a:r>
              <a:rPr lang="az-Latn-AZ" sz="3200" dirty="0">
                <a:solidFill>
                  <a:schemeClr val="tx1"/>
                </a:solidFill>
                <a:latin typeface="Times New Roman" panose="02020603050405020304" pitchFamily="18" charset="0"/>
                <a:cs typeface="Times New Roman" panose="02020603050405020304" pitchFamily="18" charset="0"/>
              </a:rPr>
              <a:t>1 qrup-gərginlik stenokardiyası  II FS n=20</a:t>
            </a:r>
            <a:endParaRPr lang="ru-RU" sz="3200" dirty="0">
              <a:solidFill>
                <a:schemeClr val="tx1"/>
              </a:solidFill>
              <a:latin typeface="Times New Roman" panose="02020603050405020304" pitchFamily="18" charset="0"/>
              <a:cs typeface="Times New Roman" panose="02020603050405020304" pitchFamily="18" charset="0"/>
            </a:endParaRPr>
          </a:p>
          <a:p>
            <a:pPr algn="ctr"/>
            <a:r>
              <a:rPr lang="az-Latn-AZ" sz="3200" dirty="0">
                <a:solidFill>
                  <a:schemeClr val="tx1"/>
                </a:solidFill>
                <a:latin typeface="Times New Roman" panose="02020603050405020304" pitchFamily="18" charset="0"/>
                <a:cs typeface="Times New Roman" panose="02020603050405020304" pitchFamily="18" charset="0"/>
              </a:rPr>
              <a:t>2 qrup- gərginlik stenokardiyası  III FS n=19</a:t>
            </a:r>
            <a:endParaRPr lang="ru-RU" sz="3200" dirty="0">
              <a:solidFill>
                <a:schemeClr val="tx1"/>
              </a:solidFill>
              <a:latin typeface="Times New Roman" panose="02020603050405020304" pitchFamily="18" charset="0"/>
              <a:cs typeface="Times New Roman" panose="02020603050405020304" pitchFamily="18" charset="0"/>
            </a:endParaRPr>
          </a:p>
          <a:p>
            <a:pPr algn="ctr"/>
            <a:r>
              <a:rPr lang="az-Latn-AZ" sz="3200" dirty="0">
                <a:solidFill>
                  <a:schemeClr val="tx1"/>
                </a:solidFill>
                <a:latin typeface="Times New Roman" panose="02020603050405020304" pitchFamily="18" charset="0"/>
                <a:cs typeface="Times New Roman" panose="02020603050405020304" pitchFamily="18" charset="0"/>
              </a:rPr>
              <a:t>3 qrup- infarktdan sonrakı kardioskleroz n=19</a:t>
            </a:r>
            <a:endParaRPr lang="ru-RU" sz="3200" dirty="0">
              <a:solidFill>
                <a:schemeClr val="tx1"/>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90739" y="0"/>
            <a:ext cx="3875768" cy="1712686"/>
          </a:xfrm>
          <a:prstGeom prst="rect">
            <a:avLst/>
          </a:prstGeom>
        </p:spPr>
      </p:pic>
    </p:spTree>
    <p:extLst>
      <p:ext uri="{BB962C8B-B14F-4D97-AF65-F5344CB8AC3E}">
        <p14:creationId xmlns:p14="http://schemas.microsoft.com/office/powerpoint/2010/main" val="289472816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ext uri="{D42A27DB-BD31-4B8C-83A1-F6EECF244321}">
                <p14:modId xmlns:p14="http://schemas.microsoft.com/office/powerpoint/2010/main" val="1754575652"/>
              </p:ext>
            </p:extLst>
          </p:nvPr>
        </p:nvGraphicFramePr>
        <p:xfrm>
          <a:off x="1204686" y="2728686"/>
          <a:ext cx="9419770" cy="3962400"/>
        </p:xfrm>
        <a:graphic>
          <a:graphicData uri="http://schemas.openxmlformats.org/drawingml/2006/table">
            <a:tbl>
              <a:tblPr/>
              <a:tblGrid>
                <a:gridCol w="1249665">
                  <a:extLst>
                    <a:ext uri="{9D8B030D-6E8A-4147-A177-3AD203B41FA5}">
                      <a16:colId xmlns="" xmlns:a16="http://schemas.microsoft.com/office/drawing/2014/main" val="1462143473"/>
                    </a:ext>
                  </a:extLst>
                </a:gridCol>
                <a:gridCol w="1370418">
                  <a:extLst>
                    <a:ext uri="{9D8B030D-6E8A-4147-A177-3AD203B41FA5}">
                      <a16:colId xmlns="" xmlns:a16="http://schemas.microsoft.com/office/drawing/2014/main" val="2046326828"/>
                    </a:ext>
                  </a:extLst>
                </a:gridCol>
                <a:gridCol w="1826084">
                  <a:extLst>
                    <a:ext uri="{9D8B030D-6E8A-4147-A177-3AD203B41FA5}">
                      <a16:colId xmlns="" xmlns:a16="http://schemas.microsoft.com/office/drawing/2014/main" val="850371744"/>
                    </a:ext>
                  </a:extLst>
                </a:gridCol>
                <a:gridCol w="1826084">
                  <a:extLst>
                    <a:ext uri="{9D8B030D-6E8A-4147-A177-3AD203B41FA5}">
                      <a16:colId xmlns="" xmlns:a16="http://schemas.microsoft.com/office/drawing/2014/main" val="3340084958"/>
                    </a:ext>
                  </a:extLst>
                </a:gridCol>
                <a:gridCol w="1734951">
                  <a:extLst>
                    <a:ext uri="{9D8B030D-6E8A-4147-A177-3AD203B41FA5}">
                      <a16:colId xmlns="" xmlns:a16="http://schemas.microsoft.com/office/drawing/2014/main" val="3411794681"/>
                    </a:ext>
                  </a:extLst>
                </a:gridCol>
                <a:gridCol w="1412568">
                  <a:extLst>
                    <a:ext uri="{9D8B030D-6E8A-4147-A177-3AD203B41FA5}">
                      <a16:colId xmlns="" xmlns:a16="http://schemas.microsoft.com/office/drawing/2014/main" val="1458034510"/>
                    </a:ext>
                  </a:extLst>
                </a:gridCol>
              </a:tblGrid>
              <a:tr h="2377439">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Qruplar</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ümumi</a:t>
                      </a:r>
                      <a:endParaRPr lang="ru-RU"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qrup</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Gərginlik stenokardiyası </a:t>
                      </a:r>
                      <a:endParaRPr lang="en-US" sz="1600" dirty="0" smtClean="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az-Latn-AZ" sz="1600" dirty="0" smtClean="0">
                          <a:effectLst/>
                          <a:latin typeface="+mn-lt"/>
                          <a:ea typeface="Calibri" panose="020F0502020204030204" pitchFamily="34" charset="0"/>
                          <a:cs typeface="Times New Roman" panose="02020603050405020304" pitchFamily="18" charset="0"/>
                        </a:rPr>
                        <a:t>II</a:t>
                      </a:r>
                      <a:r>
                        <a:rPr lang="en-US" sz="1600" dirty="0" smtClean="0">
                          <a:effectLst/>
                          <a:latin typeface="+mn-lt"/>
                          <a:ea typeface="Calibri" panose="020F0502020204030204" pitchFamily="34" charset="0"/>
                          <a:cs typeface="Times New Roman" panose="02020603050405020304" pitchFamily="18" charset="0"/>
                        </a:rPr>
                        <a:t> </a:t>
                      </a:r>
                      <a:r>
                        <a:rPr lang="az-Latn-AZ" sz="1600" dirty="0" smtClean="0">
                          <a:effectLst/>
                          <a:latin typeface="+mn-lt"/>
                          <a:ea typeface="Calibri" panose="020F0502020204030204" pitchFamily="34" charset="0"/>
                          <a:cs typeface="Times New Roman" panose="02020603050405020304" pitchFamily="18" charset="0"/>
                        </a:rPr>
                        <a:t>FS</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j-lt"/>
                          <a:ea typeface="Calibri" panose="020F0502020204030204" pitchFamily="34" charset="0"/>
                          <a:cs typeface="Times New Roman" panose="02020603050405020304" pitchFamily="18" charset="0"/>
                        </a:rPr>
                        <a:t>Gərginlik stenokardiyası </a:t>
                      </a:r>
                      <a:endParaRPr lang="en-US" sz="160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az-Latn-AZ" sz="1600" dirty="0" smtClean="0">
                          <a:effectLst/>
                          <a:latin typeface="+mj-lt"/>
                          <a:ea typeface="Calibri" panose="020F0502020204030204" pitchFamily="34" charset="0"/>
                          <a:cs typeface="Times New Roman" panose="02020603050405020304" pitchFamily="18" charset="0"/>
                        </a:rPr>
                        <a:t>III</a:t>
                      </a:r>
                      <a:r>
                        <a:rPr lang="en-US" sz="1600" dirty="0" smtClean="0">
                          <a:effectLst/>
                          <a:latin typeface="+mj-lt"/>
                          <a:ea typeface="Calibri" panose="020F0502020204030204" pitchFamily="34" charset="0"/>
                          <a:cs typeface="Times New Roman" panose="02020603050405020304" pitchFamily="18" charset="0"/>
                        </a:rPr>
                        <a:t> </a:t>
                      </a:r>
                      <a:r>
                        <a:rPr lang="az-Latn-AZ" sz="1600" dirty="0" smtClean="0">
                          <a:effectLst/>
                          <a:latin typeface="+mj-lt"/>
                          <a:ea typeface="Calibri" panose="020F0502020204030204" pitchFamily="34" charset="0"/>
                          <a:cs typeface="Times New Roman" panose="02020603050405020304" pitchFamily="18" charset="0"/>
                        </a:rPr>
                        <a:t>FS</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j-lt"/>
                          <a:ea typeface="Calibri" panose="020F0502020204030204" pitchFamily="34" charset="0"/>
                          <a:cs typeface="Times New Roman" panose="02020603050405020304" pitchFamily="18" charset="0"/>
                        </a:rPr>
                        <a:t>Postinfarkt kardioskleroz</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j-lt"/>
                          <a:ea typeface="Calibri" panose="020F0502020204030204" pitchFamily="34" charset="0"/>
                          <a:cs typeface="Times New Roman" panose="02020603050405020304" pitchFamily="18" charset="0"/>
                        </a:rPr>
                        <a:t>Nəzarət qrupu</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463327"/>
                  </a:ext>
                </a:extLst>
              </a:tr>
              <a:tr h="1584961">
                <a:tc>
                  <a:txBody>
                    <a:bodyPr/>
                    <a:lstStyle/>
                    <a:p>
                      <a:pPr algn="ctr">
                        <a:lnSpc>
                          <a:spcPct val="107000"/>
                        </a:lnSpc>
                        <a:spcAft>
                          <a:spcPts val="0"/>
                        </a:spcAft>
                      </a:pPr>
                      <a:r>
                        <a:rPr lang="az-Latn-AZ" sz="1600" dirty="0">
                          <a:effectLst/>
                          <a:latin typeface="+mj-lt"/>
                          <a:ea typeface="Calibri" panose="020F0502020204030204" pitchFamily="34" charset="0"/>
                          <a:cs typeface="Times New Roman" panose="02020603050405020304" pitchFamily="18" charset="0"/>
                        </a:rPr>
                        <a:t>ET-1 fmol/ml</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j-lt"/>
                          <a:ea typeface="Calibri" panose="020F0502020204030204" pitchFamily="34" charset="0"/>
                          <a:cs typeface="Times New Roman" panose="02020603050405020304" pitchFamily="18" charset="0"/>
                        </a:rPr>
                        <a:t>1,28±23</a:t>
                      </a:r>
                      <a:r>
                        <a:rPr lang="az-Latn-AZ" sz="1600" baseline="3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j-lt"/>
                          <a:ea typeface="Calibri" panose="020F0502020204030204" pitchFamily="34" charset="0"/>
                          <a:cs typeface="Times New Roman" panose="02020603050405020304" pitchFamily="18" charset="0"/>
                        </a:rPr>
                        <a:t>0,86±0,19</a:t>
                      </a:r>
                      <a:r>
                        <a:rPr lang="az-Latn-AZ" sz="1600" baseline="30000" dirty="0">
                          <a:effectLst/>
                          <a:latin typeface="+mj-lt"/>
                          <a:ea typeface="Calibri" panose="020F0502020204030204" pitchFamily="34" charset="0"/>
                          <a:cs typeface="Times New Roman" panose="02020603050405020304" pitchFamily="18" charset="0"/>
                        </a:rPr>
                        <a:t>*</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Times New Roman" panose="02020603050405020304" pitchFamily="18" charset="0"/>
                          <a:ea typeface="Calibri" panose="020F0502020204030204" pitchFamily="34" charset="0"/>
                          <a:cs typeface="Times New Roman" panose="02020603050405020304" pitchFamily="18" charset="0"/>
                        </a:rPr>
                        <a:t>1,15±0,24</a:t>
                      </a:r>
                      <a:r>
                        <a:rPr lang="az-Latn-AZ" sz="1600" baseline="3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j-lt"/>
                          <a:ea typeface="Calibri" panose="020F0502020204030204" pitchFamily="34" charset="0"/>
                          <a:cs typeface="Times New Roman" panose="02020603050405020304" pitchFamily="18" charset="0"/>
                        </a:rPr>
                        <a:t>1,58±0,35</a:t>
                      </a:r>
                      <a:r>
                        <a:rPr lang="az-Latn-AZ" sz="1600" baseline="30000" dirty="0">
                          <a:effectLst/>
                          <a:latin typeface="+mj-lt"/>
                          <a:ea typeface="Calibri" panose="020F0502020204030204" pitchFamily="34" charset="0"/>
                          <a:cs typeface="Times New Roman" panose="02020603050405020304" pitchFamily="18" charset="0"/>
                        </a:rPr>
                        <a:t>**</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j-lt"/>
                          <a:ea typeface="Calibri" panose="020F0502020204030204" pitchFamily="34" charset="0"/>
                          <a:cs typeface="Times New Roman" panose="02020603050405020304" pitchFamily="18" charset="0"/>
                        </a:rPr>
                        <a:t>0,52±0,13</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39233642"/>
                  </a:ext>
                </a:extLst>
              </a:tr>
            </a:tbl>
          </a:graphicData>
        </a:graphic>
      </p:graphicFrame>
      <p:sp>
        <p:nvSpPr>
          <p:cNvPr id="11" name="Rectangle 3"/>
          <p:cNvSpPr>
            <a:spLocks noGrp="1" noChangeArrowheads="1"/>
          </p:cNvSpPr>
          <p:nvPr>
            <p:ph type="subTitle" idx="1"/>
          </p:nvPr>
        </p:nvSpPr>
        <p:spPr bwMode="auto">
          <a:xfrm>
            <a:off x="711200" y="1543607"/>
            <a:ext cx="109873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z-Latn-AZ" altLang="ru-RU"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Xronik koronar sindromlu xəstələrdə  ET-1-in səviyyəsinin dinamikası</a:t>
            </a:r>
            <a:endParaRPr kumimoji="0" lang="ru-RU" alt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z-Latn-AZ" altLang="ru-RU" sz="28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az-Latn-AZ" altLang="ru-RU"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p&lt;0,05; </a:t>
            </a:r>
            <a:r>
              <a:rPr kumimoji="0" lang="az-Latn-AZ" altLang="ru-RU" sz="28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az-Latn-AZ" altLang="ru-RU"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p&lt;0,01-nəzarət qrupu ilə müqaisədə</a:t>
            </a:r>
            <a:r>
              <a:rPr kumimoji="0" lang="ru-RU" alt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288954" y="0"/>
            <a:ext cx="3583696" cy="1543607"/>
          </a:xfrm>
          <a:prstGeom prst="rect">
            <a:avLst/>
          </a:prstGeom>
        </p:spPr>
      </p:pic>
    </p:spTree>
    <p:extLst>
      <p:ext uri="{BB962C8B-B14F-4D97-AF65-F5344CB8AC3E}">
        <p14:creationId xmlns:p14="http://schemas.microsoft.com/office/powerpoint/2010/main" val="94787699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77370" y="319314"/>
            <a:ext cx="11190515" cy="1756229"/>
          </a:xfrm>
        </p:spPr>
        <p:txBody>
          <a:bodyPr/>
          <a:lstStyle/>
          <a:p>
            <a:pPr algn="ctr"/>
            <a:r>
              <a:rPr lang="az-Latn-AZ" sz="2800" b="1" dirty="0">
                <a:solidFill>
                  <a:schemeClr val="tx1"/>
                </a:solidFill>
                <a:latin typeface="Times New Roman" panose="02020603050405020304" pitchFamily="18" charset="0"/>
                <a:cs typeface="Times New Roman" panose="02020603050405020304" pitchFamily="18" charset="0"/>
              </a:rPr>
              <a:t>Xronik koronar sindromlu xəstələrdə xəstəliyin klinik gedişinin ağırlıq dərəcəsindən asılı olaraq qanda ET-1-in dinamikası</a:t>
            </a:r>
            <a:endParaRPr lang="ru-RU" sz="2800" b="1" dirty="0">
              <a:solidFill>
                <a:schemeClr val="tx1"/>
              </a:solidFill>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a:stretch>
            <a:fillRect/>
          </a:stretch>
        </p:blipFill>
        <p:spPr>
          <a:xfrm>
            <a:off x="2354149" y="1592596"/>
            <a:ext cx="7541759" cy="4619517"/>
          </a:xfrm>
          <a:prstGeom prst="rect">
            <a:avLst/>
          </a:prstGeom>
          <a:effectLst>
            <a:outerShdw blurRad="50800" dist="50800" dir="5400000" algn="ctr" rotWithShape="0">
              <a:schemeClr val="bg2"/>
            </a:outerShdw>
          </a:effectLst>
        </p:spPr>
      </p:pic>
      <p:sp>
        <p:nvSpPr>
          <p:cNvPr id="8" name="TextBox 7"/>
          <p:cNvSpPr txBox="1"/>
          <p:nvPr/>
        </p:nvSpPr>
        <p:spPr>
          <a:xfrm>
            <a:off x="3180522" y="6319124"/>
            <a:ext cx="767364" cy="461665"/>
          </a:xfrm>
          <a:prstGeom prst="rect">
            <a:avLst/>
          </a:prstGeom>
          <a:noFill/>
        </p:spPr>
        <p:txBody>
          <a:bodyPr wrap="square" rtlCol="0">
            <a:spAutoFit/>
          </a:bodyPr>
          <a:lstStyle/>
          <a:p>
            <a:r>
              <a:rPr lang="az-Latn-AZ" sz="1200" dirty="0" smtClean="0"/>
              <a:t>Nəzarət qrupu</a:t>
            </a:r>
            <a:endParaRPr lang="ru-RU" sz="1200" dirty="0"/>
          </a:p>
        </p:txBody>
      </p:sp>
      <p:sp>
        <p:nvSpPr>
          <p:cNvPr id="9" name="TextBox 8"/>
          <p:cNvSpPr txBox="1"/>
          <p:nvPr/>
        </p:nvSpPr>
        <p:spPr>
          <a:xfrm>
            <a:off x="4949371" y="6212113"/>
            <a:ext cx="1175658" cy="646331"/>
          </a:xfrm>
          <a:prstGeom prst="rect">
            <a:avLst/>
          </a:prstGeom>
          <a:noFill/>
        </p:spPr>
        <p:txBody>
          <a:bodyPr wrap="square" rtlCol="0">
            <a:spAutoFit/>
          </a:bodyPr>
          <a:lstStyle/>
          <a:p>
            <a:r>
              <a:rPr lang="az-Latn-AZ" sz="1100" dirty="0" smtClean="0"/>
              <a:t>Gərginlik stenokardiyası </a:t>
            </a:r>
            <a:r>
              <a:rPr lang="el-GR" sz="1400" dirty="0" smtClean="0"/>
              <a:t>||</a:t>
            </a:r>
            <a:r>
              <a:rPr lang="az-Latn-AZ" sz="1200" dirty="0" smtClean="0"/>
              <a:t>FS</a:t>
            </a:r>
            <a:endParaRPr lang="ru-RU" sz="1200" dirty="0"/>
          </a:p>
        </p:txBody>
      </p:sp>
      <mc:AlternateContent xmlns:mc="http://schemas.openxmlformats.org/markup-compatibility/2006" xmlns:a14="http://schemas.microsoft.com/office/drawing/2010/main">
        <mc:Choice Requires="a14">
          <p:sp>
            <p:nvSpPr>
              <p:cNvPr id="12" name="TextBox 11"/>
              <p:cNvSpPr txBox="1"/>
              <p:nvPr/>
            </p:nvSpPr>
            <p:spPr>
              <a:xfrm>
                <a:off x="6531431" y="6212113"/>
                <a:ext cx="1219198" cy="646331"/>
              </a:xfrm>
              <a:prstGeom prst="rect">
                <a:avLst/>
              </a:prstGeom>
              <a:noFill/>
            </p:spPr>
            <p:txBody>
              <a:bodyPr wrap="square" rtlCol="0">
                <a:spAutoFit/>
              </a:bodyPr>
              <a:lstStyle/>
              <a:p>
                <a:r>
                  <a:rPr lang="az-Latn-AZ" sz="1200" dirty="0" smtClean="0"/>
                  <a:t>Gərginlik stenokardiyası  </a:t>
                </a:r>
                <a14:m>
                  <m:oMath xmlns:m="http://schemas.openxmlformats.org/officeDocument/2006/math">
                    <m:r>
                      <a:rPr lang="az-Latn-AZ" sz="1200" i="1" smtClean="0">
                        <a:latin typeface="Cambria Math" panose="02040503050406030204" pitchFamily="18" charset="0"/>
                      </a:rPr>
                      <m:t>|||</m:t>
                    </m:r>
                  </m:oMath>
                </a14:m>
                <a:r>
                  <a:rPr lang="az-Latn-AZ" sz="1200" dirty="0" smtClean="0"/>
                  <a:t> FS</a:t>
                </a:r>
                <a:endParaRPr lang="ru-RU"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531431" y="6212113"/>
                <a:ext cx="1219198" cy="646331"/>
              </a:xfrm>
              <a:prstGeom prst="rect">
                <a:avLst/>
              </a:prstGeom>
              <a:blipFill>
                <a:blip r:embed="rId3"/>
                <a:stretch>
                  <a:fillRect t="-943" r="-3000" b="-6604"/>
                </a:stretch>
              </a:blipFill>
            </p:spPr>
            <p:txBody>
              <a:bodyPr/>
              <a:lstStyle/>
              <a:p>
                <a:r>
                  <a:rPr lang="ru-RU">
                    <a:noFill/>
                  </a:rPr>
                  <a:t> </a:t>
                </a:r>
              </a:p>
            </p:txBody>
          </p:sp>
        </mc:Fallback>
      </mc:AlternateContent>
      <p:sp>
        <p:nvSpPr>
          <p:cNvPr id="13" name="TextBox 12"/>
          <p:cNvSpPr txBox="1"/>
          <p:nvPr/>
        </p:nvSpPr>
        <p:spPr>
          <a:xfrm>
            <a:off x="8098972" y="6212113"/>
            <a:ext cx="1117599" cy="461665"/>
          </a:xfrm>
          <a:prstGeom prst="rect">
            <a:avLst/>
          </a:prstGeom>
          <a:noFill/>
        </p:spPr>
        <p:txBody>
          <a:bodyPr wrap="square" rtlCol="0">
            <a:spAutoFit/>
          </a:bodyPr>
          <a:lstStyle/>
          <a:p>
            <a:r>
              <a:rPr lang="az-Latn-AZ" sz="1200" dirty="0" smtClean="0"/>
              <a:t>Postinfarkt kardioskleroz</a:t>
            </a:r>
            <a:endParaRPr lang="ru-RU" sz="1200" dirty="0"/>
          </a:p>
        </p:txBody>
      </p:sp>
    </p:spTree>
    <p:extLst>
      <p:ext uri="{BB962C8B-B14F-4D97-AF65-F5344CB8AC3E}">
        <p14:creationId xmlns:p14="http://schemas.microsoft.com/office/powerpoint/2010/main" val="203546270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033175371"/>
              </p:ext>
            </p:extLst>
          </p:nvPr>
        </p:nvGraphicFramePr>
        <p:xfrm>
          <a:off x="1770743" y="2423885"/>
          <a:ext cx="8752115" cy="4064000"/>
        </p:xfrm>
        <a:graphic>
          <a:graphicData uri="http://schemas.openxmlformats.org/drawingml/2006/table">
            <a:tbl>
              <a:tblPr/>
              <a:tblGrid>
                <a:gridCol w="432099">
                  <a:extLst>
                    <a:ext uri="{9D8B030D-6E8A-4147-A177-3AD203B41FA5}">
                      <a16:colId xmlns="" xmlns:a16="http://schemas.microsoft.com/office/drawing/2014/main" val="155623202"/>
                    </a:ext>
                  </a:extLst>
                </a:gridCol>
                <a:gridCol w="2588102">
                  <a:extLst>
                    <a:ext uri="{9D8B030D-6E8A-4147-A177-3AD203B41FA5}">
                      <a16:colId xmlns="" xmlns:a16="http://schemas.microsoft.com/office/drawing/2014/main" val="3872719653"/>
                    </a:ext>
                  </a:extLst>
                </a:gridCol>
                <a:gridCol w="1000540">
                  <a:extLst>
                    <a:ext uri="{9D8B030D-6E8A-4147-A177-3AD203B41FA5}">
                      <a16:colId xmlns="" xmlns:a16="http://schemas.microsoft.com/office/drawing/2014/main" val="503510692"/>
                    </a:ext>
                  </a:extLst>
                </a:gridCol>
                <a:gridCol w="2250241">
                  <a:extLst>
                    <a:ext uri="{9D8B030D-6E8A-4147-A177-3AD203B41FA5}">
                      <a16:colId xmlns="" xmlns:a16="http://schemas.microsoft.com/office/drawing/2014/main" val="1526243918"/>
                    </a:ext>
                  </a:extLst>
                </a:gridCol>
                <a:gridCol w="2481133">
                  <a:extLst>
                    <a:ext uri="{9D8B030D-6E8A-4147-A177-3AD203B41FA5}">
                      <a16:colId xmlns="" xmlns:a16="http://schemas.microsoft.com/office/drawing/2014/main" val="3673906735"/>
                    </a:ext>
                  </a:extLst>
                </a:gridCol>
              </a:tblGrid>
              <a:tr h="1016000">
                <a:tc gridSpan="3">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Qruplar</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Endotelin-1-in qanda səviyyəsi fmol/ml</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a:effectLst/>
                          <a:latin typeface="+mn-lt"/>
                          <a:ea typeface="Calibri" panose="020F0502020204030204" pitchFamily="34" charset="0"/>
                          <a:cs typeface="Times New Roman" panose="02020603050405020304" pitchFamily="18" charset="0"/>
                        </a:rPr>
                        <a:t>fərqlərin dürüstlüyü</a:t>
                      </a:r>
                      <a:endParaRPr lang="ru-RU"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0245527"/>
                  </a:ext>
                </a:extLst>
              </a:tr>
              <a:tr h="1016000">
                <a:tc>
                  <a:txBody>
                    <a:bodyPr/>
                    <a:lstStyle/>
                    <a:p>
                      <a:pPr algn="just">
                        <a:lnSpc>
                          <a:spcPct val="107000"/>
                        </a:lnSpc>
                        <a:spcAft>
                          <a:spcPts val="0"/>
                        </a:spcAft>
                      </a:pPr>
                      <a:r>
                        <a:rPr lang="az-Latn-AZ" sz="16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ST seqmentinin izoxətdən 1 mm aşağı enməsi</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n=11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0,87±0,21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a:effectLst/>
                          <a:latin typeface="+mn-lt"/>
                          <a:ea typeface="Calibri" panose="020F0502020204030204" pitchFamily="34" charset="0"/>
                          <a:cs typeface="Times New Roman" panose="02020603050405020304" pitchFamily="18" charset="0"/>
                        </a:rPr>
                        <a:t>P</a:t>
                      </a:r>
                      <a:r>
                        <a:rPr lang="az-Latn-AZ" sz="1600" baseline="-25000">
                          <a:effectLst/>
                          <a:latin typeface="+mn-lt"/>
                          <a:ea typeface="Calibri" panose="020F0502020204030204" pitchFamily="34" charset="0"/>
                          <a:cs typeface="Times New Roman" panose="02020603050405020304" pitchFamily="18" charset="0"/>
                        </a:rPr>
                        <a:t>1-2 </a:t>
                      </a:r>
                      <a:r>
                        <a:rPr lang="az-Latn-AZ" sz="1600">
                          <a:effectLst/>
                          <a:latin typeface="+mn-lt"/>
                          <a:ea typeface="Calibri" panose="020F0502020204030204" pitchFamily="34" charset="0"/>
                          <a:cs typeface="Times New Roman" panose="02020603050405020304" pitchFamily="18" charset="0"/>
                        </a:rPr>
                        <a:t>&lt;0,05</a:t>
                      </a:r>
                      <a:endParaRPr lang="ru-RU"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1532000"/>
                  </a:ext>
                </a:extLst>
              </a:tr>
              <a:tr h="1016000">
                <a:tc>
                  <a:txBody>
                    <a:bodyPr/>
                    <a:lstStyle/>
                    <a:p>
                      <a:pPr algn="just">
                        <a:lnSpc>
                          <a:spcPct val="107000"/>
                        </a:lnSpc>
                        <a:spcAft>
                          <a:spcPts val="0"/>
                        </a:spcAft>
                      </a:pPr>
                      <a:r>
                        <a:rPr lang="az-Latn-AZ"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a:effectLst/>
                          <a:latin typeface="+mn-lt"/>
                          <a:ea typeface="Calibri" panose="020F0502020204030204" pitchFamily="34" charset="0"/>
                          <a:cs typeface="Times New Roman" panose="02020603050405020304" pitchFamily="18" charset="0"/>
                        </a:rPr>
                        <a:t>ST seqmentinin izoxətdən 2 mm aşağı enməsi</a:t>
                      </a:r>
                      <a:endParaRPr lang="ru-RU"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n=14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1,13±0,25</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P</a:t>
                      </a:r>
                      <a:r>
                        <a:rPr lang="az-Latn-AZ" sz="1600" baseline="-25000" dirty="0">
                          <a:effectLst/>
                          <a:latin typeface="+mn-lt"/>
                          <a:ea typeface="Calibri" panose="020F0502020204030204" pitchFamily="34" charset="0"/>
                          <a:cs typeface="Times New Roman" panose="02020603050405020304" pitchFamily="18" charset="0"/>
                        </a:rPr>
                        <a:t>2-3</a:t>
                      </a:r>
                      <a:r>
                        <a:rPr lang="az-Latn-AZ" sz="1600" dirty="0">
                          <a:effectLst/>
                          <a:latin typeface="+mn-lt"/>
                          <a:ea typeface="Calibri" panose="020F0502020204030204" pitchFamily="34" charset="0"/>
                          <a:cs typeface="Times New Roman" panose="02020603050405020304" pitchFamily="18" charset="0"/>
                        </a:rPr>
                        <a:t>&lt;0,01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9310849"/>
                  </a:ext>
                </a:extLst>
              </a:tr>
              <a:tr h="1016000">
                <a:tc>
                  <a:txBody>
                    <a:bodyPr/>
                    <a:lstStyle/>
                    <a:p>
                      <a:pPr algn="just">
                        <a:lnSpc>
                          <a:spcPct val="107000"/>
                        </a:lnSpc>
                        <a:spcAft>
                          <a:spcPts val="0"/>
                        </a:spcAft>
                      </a:pPr>
                      <a:r>
                        <a:rPr lang="az-Latn-AZ" sz="16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a:effectLst/>
                          <a:latin typeface="+mn-lt"/>
                          <a:ea typeface="Calibri" panose="020F0502020204030204" pitchFamily="34" charset="0"/>
                          <a:cs typeface="Times New Roman" panose="02020603050405020304" pitchFamily="18" charset="0"/>
                        </a:rPr>
                        <a:t>ST seqmentinin izoxətdən 2 mm-dən çox aşağı enməsi</a:t>
                      </a:r>
                      <a:endParaRPr lang="ru-RU"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az-Latn-AZ" sz="1600">
                          <a:effectLst/>
                          <a:latin typeface="+mn-lt"/>
                          <a:ea typeface="Calibri" panose="020F0502020204030204" pitchFamily="34" charset="0"/>
                          <a:cs typeface="Times New Roman" panose="02020603050405020304" pitchFamily="18" charset="0"/>
                        </a:rPr>
                        <a:t>n=7</a:t>
                      </a:r>
                      <a:endParaRPr lang="ru-RU"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1,60±0,28</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az-Latn-AZ" sz="1600" dirty="0">
                          <a:effectLst/>
                          <a:latin typeface="+mn-lt"/>
                          <a:ea typeface="Calibri" panose="020F0502020204030204" pitchFamily="34" charset="0"/>
                          <a:cs typeface="Times New Roman" panose="02020603050405020304" pitchFamily="18" charset="0"/>
                        </a:rPr>
                        <a:t>P</a:t>
                      </a:r>
                      <a:r>
                        <a:rPr lang="az-Latn-AZ" sz="1600" baseline="-25000" dirty="0">
                          <a:effectLst/>
                          <a:latin typeface="+mn-lt"/>
                          <a:ea typeface="Calibri" panose="020F0502020204030204" pitchFamily="34" charset="0"/>
                          <a:cs typeface="Times New Roman" panose="02020603050405020304" pitchFamily="18" charset="0"/>
                        </a:rPr>
                        <a:t>1-3</a:t>
                      </a:r>
                      <a:r>
                        <a:rPr lang="az-Latn-AZ" sz="1600" dirty="0">
                          <a:effectLst/>
                          <a:latin typeface="+mn-lt"/>
                          <a:ea typeface="Calibri" panose="020F0502020204030204" pitchFamily="34" charset="0"/>
                          <a:cs typeface="Times New Roman" panose="02020603050405020304" pitchFamily="18" charset="0"/>
                        </a:rPr>
                        <a:t>&lt;0,01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55940444"/>
                  </a:ext>
                </a:extLst>
              </a:tr>
            </a:tbl>
          </a:graphicData>
        </a:graphic>
      </p:graphicFrame>
      <p:sp>
        <p:nvSpPr>
          <p:cNvPr id="7" name="Rectangle 1"/>
          <p:cNvSpPr>
            <a:spLocks noGrp="1" noChangeArrowheads="1"/>
          </p:cNvSpPr>
          <p:nvPr>
            <p:ph type="subTitle" idx="1"/>
          </p:nvPr>
        </p:nvSpPr>
        <p:spPr bwMode="auto">
          <a:xfrm>
            <a:off x="1146628" y="663395"/>
            <a:ext cx="98116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z-Latn-AZ" altLang="ru-RU"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Tredmil-test sınağı zamanı ET-1-in qanda səviyyəsi ilə ST seqmentinin depressiyası arasındakı göstəricilər</a:t>
            </a:r>
            <a:endParaRPr kumimoji="0" lang="ru-RU" altLang="ru-RU"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488871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258957" y="132522"/>
            <a:ext cx="9370943" cy="6334543"/>
          </a:xfrm>
        </p:spPr>
        <p:txBody>
          <a:bodyPr>
            <a:normAutofit/>
          </a:bodyPr>
          <a:lstStyle/>
          <a:p>
            <a:pPr algn="ctr"/>
            <a:r>
              <a:rPr lang="az-Latn-AZ" sz="3200" b="1" dirty="0" smtClean="0">
                <a:solidFill>
                  <a:schemeClr val="tx1"/>
                </a:solidFill>
                <a:latin typeface="Times New Roman" panose="02020603050405020304" pitchFamily="18" charset="0"/>
                <a:cs typeface="Times New Roman" panose="02020603050405020304" pitchFamily="18" charset="0"/>
              </a:rPr>
              <a:t>ET-1-in </a:t>
            </a:r>
            <a:r>
              <a:rPr lang="az-Latn-AZ" sz="3200" b="1" dirty="0">
                <a:solidFill>
                  <a:schemeClr val="tx1"/>
                </a:solidFill>
                <a:latin typeface="Times New Roman" panose="02020603050405020304" pitchFamily="18" charset="0"/>
                <a:cs typeface="Times New Roman" panose="02020603050405020304" pitchFamily="18" charset="0"/>
              </a:rPr>
              <a:t>səviyyəsi ilə ST seqmentinin depressiyası dərəcəsi arasında olan korrelyativ </a:t>
            </a:r>
            <a:r>
              <a:rPr lang="az-Latn-AZ" sz="3200" b="1" dirty="0" smtClean="0">
                <a:solidFill>
                  <a:schemeClr val="tx1"/>
                </a:solidFill>
                <a:latin typeface="Times New Roman" panose="02020603050405020304" pitchFamily="18" charset="0"/>
                <a:cs typeface="Times New Roman" panose="02020603050405020304" pitchFamily="18" charset="0"/>
              </a:rPr>
              <a:t>əlaqə</a:t>
            </a:r>
          </a:p>
          <a:p>
            <a:pPr algn="ctr"/>
            <a:endParaRPr lang="ru-RU" sz="2400" dirty="0">
              <a:solidFill>
                <a:schemeClr val="tx1"/>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a:off x="3803374" y="1258957"/>
            <a:ext cx="13252" cy="356483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816626" y="4823791"/>
            <a:ext cx="437321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Ромб 9"/>
          <p:cNvSpPr/>
          <p:nvPr/>
        </p:nvSpPr>
        <p:spPr>
          <a:xfrm>
            <a:off x="3703982" y="4094923"/>
            <a:ext cx="231914" cy="198782"/>
          </a:xfrm>
          <a:prstGeom prst="diamond">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Ромб 10"/>
          <p:cNvSpPr/>
          <p:nvPr/>
        </p:nvSpPr>
        <p:spPr>
          <a:xfrm>
            <a:off x="3690730" y="3511828"/>
            <a:ext cx="231914" cy="212035"/>
          </a:xfrm>
          <a:prstGeom prst="diamond">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Ромб 11"/>
          <p:cNvSpPr/>
          <p:nvPr/>
        </p:nvSpPr>
        <p:spPr>
          <a:xfrm>
            <a:off x="3677478" y="2888979"/>
            <a:ext cx="251792" cy="225285"/>
          </a:xfrm>
          <a:prstGeom prst="diamond">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Ромб 12"/>
          <p:cNvSpPr/>
          <p:nvPr/>
        </p:nvSpPr>
        <p:spPr>
          <a:xfrm>
            <a:off x="3684104" y="2226366"/>
            <a:ext cx="251792" cy="225290"/>
          </a:xfrm>
          <a:prstGeom prst="diamond">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единительная линия 17"/>
          <p:cNvCxnSpPr>
            <a:stCxn id="10" idx="3"/>
          </p:cNvCxnSpPr>
          <p:nvPr/>
        </p:nvCxnSpPr>
        <p:spPr>
          <a:xfrm flipV="1">
            <a:off x="3935896" y="2339011"/>
            <a:ext cx="4253947" cy="185530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13" idx="3"/>
          </p:cNvCxnSpPr>
          <p:nvPr/>
        </p:nvCxnSpPr>
        <p:spPr>
          <a:xfrm>
            <a:off x="3935896" y="2339011"/>
            <a:ext cx="425394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12" idx="3"/>
          </p:cNvCxnSpPr>
          <p:nvPr/>
        </p:nvCxnSpPr>
        <p:spPr>
          <a:xfrm flipV="1">
            <a:off x="3929270" y="2968489"/>
            <a:ext cx="2832651" cy="3313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11" idx="3"/>
          </p:cNvCxnSpPr>
          <p:nvPr/>
        </p:nvCxnSpPr>
        <p:spPr>
          <a:xfrm flipV="1">
            <a:off x="3922644" y="3617844"/>
            <a:ext cx="1396449" cy="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6" name="Блок-схема: узел 35"/>
          <p:cNvSpPr/>
          <p:nvPr/>
        </p:nvSpPr>
        <p:spPr>
          <a:xfrm>
            <a:off x="5218047" y="3531710"/>
            <a:ext cx="207064" cy="192154"/>
          </a:xfrm>
          <a:prstGeom prst="flowChartConnector">
            <a:avLst/>
          </a:prstGeom>
          <a:solidFill>
            <a:schemeClr val="tx1">
              <a:lumMod val="95000"/>
              <a:lumOff val="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Блок-схема: узел 36"/>
          <p:cNvSpPr/>
          <p:nvPr/>
        </p:nvSpPr>
        <p:spPr>
          <a:xfrm>
            <a:off x="6694005" y="2913825"/>
            <a:ext cx="163994" cy="175589"/>
          </a:xfrm>
          <a:prstGeom prst="flowChartConnector">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Блок-схема: узел 37"/>
          <p:cNvSpPr/>
          <p:nvPr/>
        </p:nvSpPr>
        <p:spPr>
          <a:xfrm>
            <a:off x="8116955" y="2252873"/>
            <a:ext cx="172279" cy="139145"/>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2746517" y="4061601"/>
            <a:ext cx="1104899" cy="523220"/>
          </a:xfrm>
          <a:prstGeom prst="rect">
            <a:avLst/>
          </a:prstGeom>
          <a:noFill/>
        </p:spPr>
        <p:txBody>
          <a:bodyPr wrap="square" rtlCol="0">
            <a:spAutoFit/>
          </a:bodyPr>
          <a:lstStyle/>
          <a:p>
            <a:r>
              <a:rPr lang="az-Latn-AZ" sz="1400" dirty="0" smtClean="0"/>
              <a:t>Sağlam şəxslər</a:t>
            </a:r>
            <a:endParaRPr lang="ru-RU" sz="1400" dirty="0"/>
          </a:p>
        </p:txBody>
      </p:sp>
      <p:sp>
        <p:nvSpPr>
          <p:cNvPr id="43" name="TextBox 42"/>
          <p:cNvSpPr txBox="1"/>
          <p:nvPr/>
        </p:nvSpPr>
        <p:spPr>
          <a:xfrm>
            <a:off x="2746517" y="3494115"/>
            <a:ext cx="1341781" cy="307777"/>
          </a:xfrm>
          <a:prstGeom prst="rect">
            <a:avLst/>
          </a:prstGeom>
          <a:noFill/>
        </p:spPr>
        <p:txBody>
          <a:bodyPr wrap="square" rtlCol="0">
            <a:spAutoFit/>
          </a:bodyPr>
          <a:lstStyle/>
          <a:p>
            <a:r>
              <a:rPr lang="az-Latn-AZ" sz="1400" dirty="0" smtClean="0"/>
              <a:t>ST 1mm ≤</a:t>
            </a:r>
            <a:endParaRPr lang="ru-RU" sz="1400" dirty="0"/>
          </a:p>
        </p:txBody>
      </p:sp>
      <p:sp>
        <p:nvSpPr>
          <p:cNvPr id="44" name="TextBox 43"/>
          <p:cNvSpPr txBox="1"/>
          <p:nvPr/>
        </p:nvSpPr>
        <p:spPr>
          <a:xfrm>
            <a:off x="2703444" y="2847730"/>
            <a:ext cx="1093304" cy="307777"/>
          </a:xfrm>
          <a:prstGeom prst="rect">
            <a:avLst/>
          </a:prstGeom>
          <a:noFill/>
        </p:spPr>
        <p:txBody>
          <a:bodyPr wrap="square" rtlCol="0">
            <a:spAutoFit/>
          </a:bodyPr>
          <a:lstStyle/>
          <a:p>
            <a:r>
              <a:rPr lang="az-Latn-AZ" sz="1400" dirty="0" smtClean="0"/>
              <a:t>ST </a:t>
            </a:r>
            <a:r>
              <a:rPr lang="az-Latn-AZ" sz="1400" dirty="0"/>
              <a:t>2</a:t>
            </a:r>
            <a:r>
              <a:rPr lang="az-Latn-AZ" sz="1400" dirty="0" smtClean="0"/>
              <a:t>mm ≤</a:t>
            </a:r>
            <a:endParaRPr lang="ru-RU" sz="1400" dirty="0"/>
          </a:p>
        </p:txBody>
      </p:sp>
      <p:sp>
        <p:nvSpPr>
          <p:cNvPr id="45" name="TextBox 44"/>
          <p:cNvSpPr txBox="1"/>
          <p:nvPr/>
        </p:nvSpPr>
        <p:spPr>
          <a:xfrm>
            <a:off x="2703445" y="2252873"/>
            <a:ext cx="974034" cy="307777"/>
          </a:xfrm>
          <a:prstGeom prst="rect">
            <a:avLst/>
          </a:prstGeom>
          <a:noFill/>
        </p:spPr>
        <p:txBody>
          <a:bodyPr wrap="square" rtlCol="0">
            <a:spAutoFit/>
          </a:bodyPr>
          <a:lstStyle/>
          <a:p>
            <a:r>
              <a:rPr lang="az-Latn-AZ" sz="1400" dirty="0" smtClean="0"/>
              <a:t>ST </a:t>
            </a:r>
            <a:r>
              <a:rPr lang="az-Latn-AZ" sz="1400" dirty="0"/>
              <a:t>2</a:t>
            </a:r>
            <a:r>
              <a:rPr lang="az-Latn-AZ" sz="1400" dirty="0" smtClean="0"/>
              <a:t>mm&gt;</a:t>
            </a:r>
            <a:endParaRPr lang="ru-RU" sz="1400" dirty="0"/>
          </a:p>
        </p:txBody>
      </p:sp>
      <p:sp>
        <p:nvSpPr>
          <p:cNvPr id="46" name="Блок-схема: узел 45"/>
          <p:cNvSpPr/>
          <p:nvPr/>
        </p:nvSpPr>
        <p:spPr>
          <a:xfrm>
            <a:off x="3780514" y="4756048"/>
            <a:ext cx="122255" cy="101065"/>
          </a:xfrm>
          <a:prstGeom prst="flowChartConnector">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47" name="TextBox 46"/>
              <p:cNvSpPr txBox="1"/>
              <p:nvPr/>
            </p:nvSpPr>
            <p:spPr>
              <a:xfrm>
                <a:off x="3211997" y="4923182"/>
                <a:ext cx="1046921" cy="307777"/>
              </a:xfrm>
              <a:prstGeom prst="rect">
                <a:avLst/>
              </a:prstGeom>
              <a:noFill/>
            </p:spPr>
            <p:txBody>
              <a:bodyPr wrap="square" rtlCol="0">
                <a:spAutoFit/>
              </a:bodyPr>
              <a:lstStyle/>
              <a:p>
                <a:r>
                  <a:rPr lang="az-Latn-AZ" sz="1400" dirty="0" smtClean="0"/>
                  <a:t>0,52</a:t>
                </a:r>
                <a14:m>
                  <m:oMath xmlns:m="http://schemas.openxmlformats.org/officeDocument/2006/math">
                    <m:r>
                      <a:rPr lang="az-Latn-AZ" sz="1400" i="1" smtClean="0">
                        <a:latin typeface="Cambria Math" panose="02040503050406030204" pitchFamily="18" charset="0"/>
                        <a:ea typeface="Cambria Math" panose="02040503050406030204" pitchFamily="18" charset="0"/>
                      </a:rPr>
                      <m:t>±</m:t>
                    </m:r>
                  </m:oMath>
                </a14:m>
                <a:r>
                  <a:rPr lang="az-Latn-AZ" sz="1400" dirty="0" smtClean="0"/>
                  <a:t>0,35</a:t>
                </a:r>
                <a:endParaRPr lang="ru-RU"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211997" y="4923182"/>
                <a:ext cx="1046921" cy="307777"/>
              </a:xfrm>
              <a:prstGeom prst="rect">
                <a:avLst/>
              </a:prstGeom>
              <a:blipFill>
                <a:blip r:embed="rId2"/>
                <a:stretch>
                  <a:fillRect l="-1744" t="-4000"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37044" y="4923182"/>
                <a:ext cx="1073426" cy="307777"/>
              </a:xfrm>
              <a:prstGeom prst="rect">
                <a:avLst/>
              </a:prstGeom>
              <a:noFill/>
            </p:spPr>
            <p:txBody>
              <a:bodyPr wrap="square" rtlCol="0">
                <a:spAutoFit/>
              </a:bodyPr>
              <a:lstStyle/>
              <a:p>
                <a:r>
                  <a:rPr lang="az-Latn-AZ" sz="1400" dirty="0" smtClean="0"/>
                  <a:t>0,87</a:t>
                </a:r>
                <a14:m>
                  <m:oMath xmlns:m="http://schemas.openxmlformats.org/officeDocument/2006/math">
                    <m:r>
                      <a:rPr lang="az-Latn-AZ" sz="1400" i="1" smtClean="0">
                        <a:latin typeface="Cambria Math" panose="02040503050406030204" pitchFamily="18" charset="0"/>
                        <a:ea typeface="Cambria Math" panose="02040503050406030204" pitchFamily="18" charset="0"/>
                      </a:rPr>
                      <m:t>±</m:t>
                    </m:r>
                  </m:oMath>
                </a14:m>
                <a:r>
                  <a:rPr lang="az-Latn-AZ" sz="1400" dirty="0" smtClean="0"/>
                  <a:t>0,21</a:t>
                </a:r>
                <a:endParaRPr lang="ru-RU"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837044" y="4923182"/>
                <a:ext cx="1073426" cy="307777"/>
              </a:xfrm>
              <a:prstGeom prst="rect">
                <a:avLst/>
              </a:prstGeom>
              <a:blipFill>
                <a:blip r:embed="rId3"/>
                <a:stretch>
                  <a:fillRect l="-1695" t="-4000"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203674" y="4923181"/>
                <a:ext cx="1139687" cy="307777"/>
              </a:xfrm>
              <a:prstGeom prst="rect">
                <a:avLst/>
              </a:prstGeom>
              <a:noFill/>
            </p:spPr>
            <p:txBody>
              <a:bodyPr wrap="square" rtlCol="0">
                <a:spAutoFit/>
              </a:bodyPr>
              <a:lstStyle/>
              <a:p>
                <a:r>
                  <a:rPr lang="az-Latn-AZ" sz="1400" dirty="0" smtClean="0"/>
                  <a:t>1,13</a:t>
                </a:r>
                <a14:m>
                  <m:oMath xmlns:m="http://schemas.openxmlformats.org/officeDocument/2006/math">
                    <m:r>
                      <a:rPr lang="az-Latn-AZ" sz="1400" i="1" smtClean="0">
                        <a:latin typeface="Cambria Math" panose="02040503050406030204" pitchFamily="18" charset="0"/>
                        <a:ea typeface="Cambria Math" panose="02040503050406030204" pitchFamily="18" charset="0"/>
                      </a:rPr>
                      <m:t>±</m:t>
                    </m:r>
                    <m:r>
                      <a:rPr lang="az-Latn-AZ" sz="1400" b="0" i="1" smtClean="0">
                        <a:latin typeface="Cambria Math" panose="02040503050406030204" pitchFamily="18" charset="0"/>
                        <a:ea typeface="Cambria Math" panose="02040503050406030204" pitchFamily="18" charset="0"/>
                      </a:rPr>
                      <m:t>0,25</m:t>
                    </m:r>
                  </m:oMath>
                </a14:m>
                <a:endParaRPr lang="ru-RU"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03674" y="4923181"/>
                <a:ext cx="1139687" cy="307777"/>
              </a:xfrm>
              <a:prstGeom prst="rect">
                <a:avLst/>
              </a:prstGeom>
              <a:blipFill>
                <a:blip r:embed="rId4"/>
                <a:stretch>
                  <a:fillRect l="-1604" t="-4000"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712764" y="4923181"/>
                <a:ext cx="1152939" cy="307777"/>
              </a:xfrm>
              <a:prstGeom prst="rect">
                <a:avLst/>
              </a:prstGeom>
              <a:noFill/>
            </p:spPr>
            <p:txBody>
              <a:bodyPr wrap="square" rtlCol="0">
                <a:spAutoFit/>
              </a:bodyPr>
              <a:lstStyle/>
              <a:p>
                <a:r>
                  <a:rPr lang="az-Latn-AZ" sz="1400" dirty="0" smtClean="0"/>
                  <a:t>1,60 </a:t>
                </a:r>
                <a14:m>
                  <m:oMath xmlns:m="http://schemas.openxmlformats.org/officeDocument/2006/math">
                    <m:r>
                      <a:rPr lang="az-Latn-AZ" sz="1400" i="1" smtClean="0">
                        <a:latin typeface="Cambria Math" panose="02040503050406030204" pitchFamily="18" charset="0"/>
                        <a:ea typeface="Cambria Math" panose="02040503050406030204" pitchFamily="18" charset="0"/>
                      </a:rPr>
                      <m:t>±</m:t>
                    </m:r>
                  </m:oMath>
                </a14:m>
                <a:r>
                  <a:rPr lang="az-Latn-AZ" sz="1400" dirty="0" smtClean="0"/>
                  <a:t>0,28</a:t>
                </a:r>
                <a:endParaRPr lang="ru-RU"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7712764" y="4923181"/>
                <a:ext cx="1152939" cy="307777"/>
              </a:xfrm>
              <a:prstGeom prst="rect">
                <a:avLst/>
              </a:prstGeom>
              <a:blipFill>
                <a:blip r:embed="rId5"/>
                <a:stretch>
                  <a:fillRect l="-1587" t="-4000" b="-20000"/>
                </a:stretch>
              </a:blipFill>
            </p:spPr>
            <p:txBody>
              <a:bodyPr/>
              <a:lstStyle/>
              <a:p>
                <a:r>
                  <a:rPr lang="ru-RU">
                    <a:noFill/>
                  </a:rPr>
                  <a:t> </a:t>
                </a:r>
              </a:p>
            </p:txBody>
          </p:sp>
        </mc:Fallback>
      </mc:AlternateContent>
      <p:sp>
        <p:nvSpPr>
          <p:cNvPr id="52" name="TextBox 51"/>
          <p:cNvSpPr txBox="1"/>
          <p:nvPr/>
        </p:nvSpPr>
        <p:spPr>
          <a:xfrm>
            <a:off x="9236764" y="1868557"/>
            <a:ext cx="2067339" cy="646331"/>
          </a:xfrm>
          <a:prstGeom prst="rect">
            <a:avLst/>
          </a:prstGeom>
          <a:noFill/>
        </p:spPr>
        <p:txBody>
          <a:bodyPr wrap="square" rtlCol="0">
            <a:spAutoFit/>
          </a:bodyPr>
          <a:lstStyle/>
          <a:p>
            <a:r>
              <a:rPr lang="en-US" dirty="0"/>
              <a:t>r</a:t>
            </a:r>
            <a:r>
              <a:rPr lang="az-Latn-AZ" smtClean="0"/>
              <a:t>=0,60</a:t>
            </a:r>
            <a:endParaRPr lang="az-Latn-AZ" dirty="0" smtClean="0"/>
          </a:p>
          <a:p>
            <a:r>
              <a:rPr lang="az-Latn-AZ" dirty="0" smtClean="0"/>
              <a:t>P&lt; 0,05</a:t>
            </a:r>
            <a:endParaRPr lang="ru-RU" dirty="0"/>
          </a:p>
        </p:txBody>
      </p:sp>
      <p:cxnSp>
        <p:nvCxnSpPr>
          <p:cNvPr id="59" name="Прямая соединительная линия 58"/>
          <p:cNvCxnSpPr>
            <a:stCxn id="36" idx="4"/>
          </p:cNvCxnSpPr>
          <p:nvPr/>
        </p:nvCxnSpPr>
        <p:spPr>
          <a:xfrm flipH="1">
            <a:off x="5319093" y="3723864"/>
            <a:ext cx="2486" cy="7802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5319093" y="3922643"/>
            <a:ext cx="0" cy="17228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5319093" y="4194314"/>
            <a:ext cx="0" cy="2584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5319093" y="4584821"/>
            <a:ext cx="0" cy="22175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a:stCxn id="37" idx="4"/>
          </p:cNvCxnSpPr>
          <p:nvPr/>
        </p:nvCxnSpPr>
        <p:spPr>
          <a:xfrm flipH="1">
            <a:off x="6773517" y="3089414"/>
            <a:ext cx="2485" cy="21617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flipH="1">
            <a:off x="6771861" y="3372683"/>
            <a:ext cx="1" cy="289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6773517" y="4194314"/>
            <a:ext cx="0" cy="258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6773517" y="4584821"/>
            <a:ext cx="0" cy="221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6771861" y="3816626"/>
            <a:ext cx="1656" cy="244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a:stCxn id="38" idx="4"/>
          </p:cNvCxnSpPr>
          <p:nvPr/>
        </p:nvCxnSpPr>
        <p:spPr>
          <a:xfrm flipH="1">
            <a:off x="8203094" y="2392018"/>
            <a:ext cx="1" cy="298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a:off x="8203094" y="2847730"/>
            <a:ext cx="0" cy="307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a:off x="8203094" y="3266662"/>
            <a:ext cx="0" cy="265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a:off x="8203094" y="3723863"/>
            <a:ext cx="0" cy="284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p:cNvCxnSpPr/>
          <p:nvPr/>
        </p:nvCxnSpPr>
        <p:spPr>
          <a:xfrm>
            <a:off x="8203094" y="4159692"/>
            <a:ext cx="1" cy="29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Прямая соединительная линия 132"/>
          <p:cNvCxnSpPr/>
          <p:nvPr/>
        </p:nvCxnSpPr>
        <p:spPr>
          <a:xfrm>
            <a:off x="8203094" y="4584821"/>
            <a:ext cx="0" cy="221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6"/>
          <a:stretch>
            <a:fillRect/>
          </a:stretch>
        </p:blipFill>
        <p:spPr>
          <a:xfrm>
            <a:off x="-235931" y="5221600"/>
            <a:ext cx="3270681" cy="1698512"/>
          </a:xfrm>
          <a:prstGeom prst="rect">
            <a:avLst/>
          </a:prstGeom>
        </p:spPr>
      </p:pic>
    </p:spTree>
    <p:extLst>
      <p:ext uri="{BB962C8B-B14F-4D97-AF65-F5344CB8AC3E}">
        <p14:creationId xmlns:p14="http://schemas.microsoft.com/office/powerpoint/2010/main" val="53605648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203200" y="1016000"/>
            <a:ext cx="11644243" cy="5384799"/>
          </a:xfrm>
        </p:spPr>
        <p:txBody>
          <a:bodyPr>
            <a:normAutofit fontScale="77500" lnSpcReduction="20000"/>
          </a:bodyPr>
          <a:lstStyle/>
          <a:p>
            <a:endParaRPr lang="az-Latn-AZ" dirty="0" smtClean="0"/>
          </a:p>
          <a:p>
            <a:endParaRPr lang="az-Latn-AZ" dirty="0"/>
          </a:p>
          <a:p>
            <a:pPr algn="ctr"/>
            <a:r>
              <a:rPr lang="az-Latn-AZ" sz="5200" b="1" dirty="0" smtClean="0">
                <a:solidFill>
                  <a:schemeClr val="tx1"/>
                </a:solidFill>
                <a:latin typeface="Times New Roman" panose="02020603050405020304" pitchFamily="18" charset="0"/>
                <a:cs typeface="Times New Roman" panose="02020603050405020304" pitchFamily="18" charset="0"/>
              </a:rPr>
              <a:t>Yekun</a:t>
            </a:r>
            <a:endParaRPr lang="ru-RU" sz="5200" b="1" dirty="0">
              <a:solidFill>
                <a:schemeClr val="tx1"/>
              </a:solidFill>
              <a:latin typeface="Times New Roman" panose="02020603050405020304" pitchFamily="18" charset="0"/>
              <a:cs typeface="Times New Roman" panose="02020603050405020304" pitchFamily="18" charset="0"/>
            </a:endParaRPr>
          </a:p>
          <a:p>
            <a:pPr lvl="0" algn="ctr"/>
            <a:r>
              <a:rPr lang="az-Latn-AZ" sz="4200" dirty="0">
                <a:solidFill>
                  <a:schemeClr val="tx1"/>
                </a:solidFill>
                <a:latin typeface="Times New Roman" panose="02020603050405020304" pitchFamily="18" charset="0"/>
                <a:cs typeface="Times New Roman" panose="02020603050405020304" pitchFamily="18" charset="0"/>
              </a:rPr>
              <a:t>Xronik koronar sindromlu xəstələrdə ürəyin işemik xəstəliyin ağırlıq dərəcəsi yəni funksional sinif və TT sınağı zamanı ST seqmentinin depressiya dərəcəsi artdıqca qanda ET-1-in konsentrasiyası da artmış olur.</a:t>
            </a:r>
            <a:endParaRPr lang="ru-RU" sz="4200" dirty="0">
              <a:solidFill>
                <a:schemeClr val="tx1"/>
              </a:solidFill>
              <a:latin typeface="Times New Roman" panose="02020603050405020304" pitchFamily="18" charset="0"/>
              <a:cs typeface="Times New Roman" panose="02020603050405020304" pitchFamily="18" charset="0"/>
            </a:endParaRPr>
          </a:p>
          <a:p>
            <a:pPr lvl="0" algn="ctr"/>
            <a:r>
              <a:rPr lang="az-Latn-AZ" sz="4200" dirty="0">
                <a:solidFill>
                  <a:schemeClr val="tx1"/>
                </a:solidFill>
                <a:latin typeface="Times New Roman" panose="02020603050405020304" pitchFamily="18" charset="0"/>
                <a:cs typeface="Times New Roman" panose="02020603050405020304" pitchFamily="18" charset="0"/>
              </a:rPr>
              <a:t>Endotelin-1 endotelial disfunksiyasının əsas biomarkerlərdən biri olduğunu nəzərə alsaq, belə bir nəticəyə gəlmək olar ki,  bu peptidin yüksək göstəriciləri ürəyin işemik xəstəliyin klinik gedişinin ağırlıq dərəcəsini göstərən əsas kriteriyalardan biri hesab edilə bilər</a:t>
            </a:r>
            <a:r>
              <a:rPr lang="az-Latn-AZ" sz="4200" dirty="0">
                <a:latin typeface="Times New Roman" panose="02020603050405020304" pitchFamily="18" charset="0"/>
                <a:cs typeface="Times New Roman" panose="02020603050405020304" pitchFamily="18" charset="0"/>
              </a:rPr>
              <a:t>. </a:t>
            </a:r>
            <a:endParaRPr lang="ru-RU" sz="4200" dirty="0">
              <a:latin typeface="Times New Roman" panose="02020603050405020304" pitchFamily="18" charset="0"/>
              <a:cs typeface="Times New Roman" panose="02020603050405020304" pitchFamily="18" charset="0"/>
            </a:endParaRPr>
          </a:p>
          <a:p>
            <a:r>
              <a:rPr lang="az-Latn-AZ" sz="2000" dirty="0"/>
              <a:t> </a:t>
            </a:r>
            <a:endParaRPr lang="ru-RU" sz="2000" dirty="0"/>
          </a:p>
          <a:p>
            <a:endParaRPr lang="ru-RU" dirty="0"/>
          </a:p>
        </p:txBody>
      </p:sp>
      <p:pic>
        <p:nvPicPr>
          <p:cNvPr id="4" name="Рисунок 3"/>
          <p:cNvPicPr>
            <a:picLocks noChangeAspect="1"/>
          </p:cNvPicPr>
          <p:nvPr/>
        </p:nvPicPr>
        <p:blipFill>
          <a:blip r:embed="rId2"/>
          <a:stretch>
            <a:fillRect/>
          </a:stretch>
        </p:blipFill>
        <p:spPr>
          <a:xfrm>
            <a:off x="-188686" y="0"/>
            <a:ext cx="3614057" cy="1597290"/>
          </a:xfrm>
          <a:prstGeom prst="rect">
            <a:avLst/>
          </a:prstGeom>
        </p:spPr>
      </p:pic>
    </p:spTree>
    <p:extLst>
      <p:ext uri="{BB962C8B-B14F-4D97-AF65-F5344CB8AC3E}">
        <p14:creationId xmlns:p14="http://schemas.microsoft.com/office/powerpoint/2010/main" val="175015554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6000"/>
          </a:schemeClr>
        </a:solidFill>
        <a:effectLst/>
      </p:bgPr>
    </p:bg>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58057" y="1161143"/>
            <a:ext cx="10943772" cy="3195411"/>
          </a:xfrm>
        </p:spPr>
        <p:txBody>
          <a:bodyPr>
            <a:normAutofit lnSpcReduction="10000"/>
          </a:bodyPr>
          <a:lstStyle/>
          <a:p>
            <a:endParaRPr lang="az-Latn-AZ" dirty="0" smtClean="0"/>
          </a:p>
          <a:p>
            <a:endParaRPr lang="az-Latn-AZ" dirty="0"/>
          </a:p>
          <a:p>
            <a:endParaRPr lang="az-Latn-AZ" dirty="0" smtClean="0"/>
          </a:p>
          <a:p>
            <a:endParaRPr lang="az-Latn-AZ" dirty="0"/>
          </a:p>
          <a:p>
            <a:endParaRPr lang="az-Latn-AZ" dirty="0" smtClean="0"/>
          </a:p>
          <a:p>
            <a:endParaRPr lang="az-Latn-AZ" dirty="0"/>
          </a:p>
          <a:p>
            <a:pPr algn="ctr"/>
            <a:r>
              <a:rPr lang="az-Latn-AZ" sz="2800" dirty="0"/>
              <a:t> </a:t>
            </a:r>
            <a:r>
              <a:rPr lang="az-Latn-AZ" sz="2800" dirty="0" smtClean="0"/>
              <a:t>                 </a:t>
            </a:r>
            <a:r>
              <a:rPr lang="az-Latn-AZ" sz="4800" b="1" dirty="0" smtClean="0">
                <a:solidFill>
                  <a:schemeClr val="tx1"/>
                </a:solidFill>
                <a:latin typeface="Times New Roman" panose="02020603050405020304" pitchFamily="18" charset="0"/>
                <a:cs typeface="Times New Roman" panose="02020603050405020304" pitchFamily="18" charset="0"/>
              </a:rPr>
              <a:t>Diqqətinizə </a:t>
            </a:r>
            <a:r>
              <a:rPr lang="az-Latn-AZ" sz="4800" b="1" dirty="0">
                <a:solidFill>
                  <a:schemeClr val="tx1"/>
                </a:solidFill>
                <a:latin typeface="Times New Roman" panose="02020603050405020304" pitchFamily="18" charset="0"/>
                <a:cs typeface="Times New Roman" panose="02020603050405020304" pitchFamily="18" charset="0"/>
              </a:rPr>
              <a:t>görə təşəkkür </a:t>
            </a:r>
            <a:r>
              <a:rPr lang="az-Latn-AZ" sz="4800" b="1" dirty="0" smtClean="0">
                <a:solidFill>
                  <a:schemeClr val="tx1"/>
                </a:solidFill>
                <a:latin typeface="Times New Roman" panose="02020603050405020304" pitchFamily="18" charset="0"/>
                <a:cs typeface="Times New Roman" panose="02020603050405020304" pitchFamily="18" charset="0"/>
              </a:rPr>
              <a:t>edirik </a:t>
            </a:r>
            <a:r>
              <a:rPr lang="az-Latn-AZ" sz="4800" b="1" dirty="0">
                <a:solidFill>
                  <a:schemeClr val="tx1"/>
                </a:solidFill>
                <a:latin typeface="Times New Roman" panose="02020603050405020304" pitchFamily="18" charset="0"/>
                <a:cs typeface="Times New Roman" panose="02020603050405020304" pitchFamily="18" charset="0"/>
              </a:rPr>
              <a:t>!</a:t>
            </a:r>
            <a:endParaRPr lang="ru-RU" sz="4800" b="1"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4607721" y="1377984"/>
            <a:ext cx="3005588" cy="2761727"/>
          </a:xfrm>
          <a:prstGeom prst="rect">
            <a:avLst/>
          </a:prstGeom>
        </p:spPr>
      </p:pic>
    </p:spTree>
    <p:extLst>
      <p:ext uri="{BB962C8B-B14F-4D97-AF65-F5344CB8AC3E}">
        <p14:creationId xmlns:p14="http://schemas.microsoft.com/office/powerpoint/2010/main" val="392738510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326</TotalTime>
  <Words>323</Words>
  <Application>Microsoft Office PowerPoint</Application>
  <PresentationFormat>Широкоэкранный</PresentationFormat>
  <Paragraphs>85</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Cambria Math</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User</cp:lastModifiedBy>
  <cp:revision>36</cp:revision>
  <dcterms:created xsi:type="dcterms:W3CDTF">2022-12-06T13:59:07Z</dcterms:created>
  <dcterms:modified xsi:type="dcterms:W3CDTF">2022-12-10T09:35:44Z</dcterms:modified>
</cp:coreProperties>
</file>